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8" autoAdjust="0"/>
    <p:restoredTop sz="94660"/>
  </p:normalViewPr>
  <p:slideViewPr>
    <p:cSldViewPr>
      <p:cViewPr varScale="1">
        <p:scale>
          <a:sx n="81" d="100"/>
          <a:sy n="81" d="100"/>
        </p:scale>
        <p:origin x="109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18138D2-F0C8-47C8-A724-1195BB129CDC}" type="datetimeFigureOut">
              <a:rPr lang="ru-RU" smtClean="0"/>
              <a:t>27.05.2020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A695B04D-FECE-457A-816F-120CCD3FA22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618138D2-F0C8-47C8-A724-1195BB129CDC}" type="datetimeFigureOut">
              <a:rPr lang="ru-RU" smtClean="0"/>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95B04D-FECE-457A-816F-120CCD3FA22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618138D2-F0C8-47C8-A724-1195BB129CDC}" type="datetimeFigureOut">
              <a:rPr lang="ru-RU" smtClean="0"/>
              <a:t>27.05.2020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A695B04D-FECE-457A-816F-120CCD3FA22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618138D2-F0C8-47C8-A724-1195BB129CDC}" type="datetimeFigureOut">
              <a:rPr lang="ru-RU" smtClean="0"/>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95B04D-FECE-457A-816F-120CCD3FA22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18138D2-F0C8-47C8-A724-1195BB129CDC}" type="datetimeFigureOut">
              <a:rPr lang="ru-RU" smtClean="0"/>
              <a:t>27.05.2020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A695B04D-FECE-457A-816F-120CCD3FA22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618138D2-F0C8-47C8-A724-1195BB129CDC}" type="datetimeFigureOut">
              <a:rPr lang="ru-RU" smtClean="0"/>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95B04D-FECE-457A-816F-120CCD3FA22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618138D2-F0C8-47C8-A724-1195BB129CDC}" type="datetimeFigureOut">
              <a:rPr lang="ru-RU" smtClean="0"/>
              <a:t>27.05.2020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695B04D-FECE-457A-816F-120CCD3FA22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618138D2-F0C8-47C8-A724-1195BB129CDC}" type="datetimeFigureOut">
              <a:rPr lang="ru-RU" smtClean="0"/>
              <a:t>27.05.2020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695B04D-FECE-457A-816F-120CCD3FA22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618138D2-F0C8-47C8-A724-1195BB129CDC}" type="datetimeFigureOut">
              <a:rPr lang="ru-RU" smtClean="0"/>
              <a:t>27.05.2020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A695B04D-FECE-457A-816F-120CCD3FA22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618138D2-F0C8-47C8-A724-1195BB129CDC}" type="datetimeFigureOut">
              <a:rPr lang="ru-RU" smtClean="0"/>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95B04D-FECE-457A-816F-120CCD3FA22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618138D2-F0C8-47C8-A724-1195BB129CDC}" type="datetimeFigureOut">
              <a:rPr lang="ru-RU" smtClean="0"/>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95B04D-FECE-457A-816F-120CCD3FA226}"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18138D2-F0C8-47C8-A724-1195BB129CDC}" type="datetimeFigureOut">
              <a:rPr lang="ru-RU" smtClean="0"/>
              <a:t>27.05.2020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A695B04D-FECE-457A-816F-120CCD3FA22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4.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6.jpe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image" Target="../media/image17.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1124744"/>
            <a:ext cx="7772400" cy="1368152"/>
          </a:xfrm>
        </p:spPr>
        <p:txBody>
          <a:bodyPr/>
          <a:lstStyle/>
          <a:p>
            <a:r>
              <a:rPr lang="ru-RU" sz="4400" dirty="0"/>
              <a:t>Безопасное поведение дома и на улице </a:t>
            </a:r>
          </a:p>
        </p:txBody>
      </p:sp>
      <p:sp>
        <p:nvSpPr>
          <p:cNvPr id="3" name="Подзаголовок 2"/>
          <p:cNvSpPr>
            <a:spLocks noGrp="1"/>
          </p:cNvSpPr>
          <p:nvPr>
            <p:ph type="subTitle" idx="1"/>
          </p:nvPr>
        </p:nvSpPr>
        <p:spPr>
          <a:xfrm>
            <a:off x="5652120" y="4077072"/>
            <a:ext cx="3034680" cy="1944216"/>
          </a:xfrm>
        </p:spPr>
        <p:txBody>
          <a:bodyPr/>
          <a:lstStyle/>
          <a:p>
            <a:r>
              <a:rPr lang="ru-RU"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308760"/>
          </a:xfrm>
        </p:spPr>
        <p:txBody>
          <a:bodyPr>
            <a:noAutofit/>
          </a:bodyPr>
          <a:lstStyle/>
          <a:p>
            <a:r>
              <a:rPr lang="ru-RU" sz="3200" dirty="0"/>
              <a:t>Незваные гости – что делать, если в дом стучится незнакомец?</a:t>
            </a:r>
          </a:p>
        </p:txBody>
      </p:sp>
      <p:sp>
        <p:nvSpPr>
          <p:cNvPr id="3" name="Содержимое 2"/>
          <p:cNvSpPr>
            <a:spLocks noGrp="1"/>
          </p:cNvSpPr>
          <p:nvPr>
            <p:ph idx="1"/>
          </p:nvPr>
        </p:nvSpPr>
        <p:spPr>
          <a:xfrm>
            <a:off x="0" y="1609416"/>
            <a:ext cx="7696200" cy="4846320"/>
          </a:xfrm>
        </p:spPr>
        <p:txBody>
          <a:bodyPr/>
          <a:lstStyle/>
          <a:p>
            <a:pPr>
              <a:buNone/>
            </a:pPr>
            <a:r>
              <a:rPr lang="ru-RU" dirty="0"/>
              <a:t>    Бывают случаи, когда в дверь квартиры стучат незнакомые люди. Что делать в таких ситуациях?</a:t>
            </a:r>
          </a:p>
        </p:txBody>
      </p:sp>
      <p:pic>
        <p:nvPicPr>
          <p:cNvPr id="4" name="Рисунок 3" descr="bf0-hello_html_m64ef3b50.jpg"/>
          <p:cNvPicPr>
            <a:picLocks noChangeAspect="1"/>
          </p:cNvPicPr>
          <p:nvPr/>
        </p:nvPicPr>
        <p:blipFill>
          <a:blip r:embed="rId2" cstate="print"/>
          <a:stretch>
            <a:fillRect/>
          </a:stretch>
        </p:blipFill>
        <p:spPr>
          <a:xfrm>
            <a:off x="4211960" y="2636912"/>
            <a:ext cx="3428365" cy="3423008"/>
          </a:xfrm>
          <a:prstGeom prst="rect">
            <a:avLst/>
          </a:prstGeom>
        </p:spPr>
      </p:pic>
      <p:pic>
        <p:nvPicPr>
          <p:cNvPr id="5" name="Рисунок 4" descr="i8AGIV3EW.jpg"/>
          <p:cNvPicPr>
            <a:picLocks noChangeAspect="1"/>
          </p:cNvPicPr>
          <p:nvPr/>
        </p:nvPicPr>
        <p:blipFill>
          <a:blip r:embed="rId3" cstate="print"/>
          <a:stretch>
            <a:fillRect/>
          </a:stretch>
        </p:blipFill>
        <p:spPr>
          <a:xfrm>
            <a:off x="179512" y="3140968"/>
            <a:ext cx="3547394" cy="239992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7239000" cy="6051072"/>
          </a:xfrm>
        </p:spPr>
        <p:txBody>
          <a:bodyPr>
            <a:normAutofit fontScale="92500" lnSpcReduction="10000"/>
          </a:bodyPr>
          <a:lstStyle/>
          <a:p>
            <a:pPr fontAlgn="base"/>
            <a:r>
              <a:rPr lang="ru-RU" dirty="0"/>
              <a:t>нужно посмотреть в глазок и спросить, кто стучится в дверь, с какой целью;</a:t>
            </a:r>
          </a:p>
          <a:p>
            <a:pPr fontAlgn="base"/>
            <a:r>
              <a:rPr lang="ru-RU" dirty="0"/>
              <a:t>нельзя сразу открывать дверь. Ее можно лишь приоткрыть, не снимая с цепочки;</a:t>
            </a:r>
          </a:p>
          <a:p>
            <a:pPr fontAlgn="base"/>
            <a:r>
              <a:rPr lang="ru-RU" dirty="0"/>
              <a:t>если незнакомец представляется полицейским или сотрудником другой службы, нужно попросить предъявить документы;</a:t>
            </a:r>
          </a:p>
          <a:p>
            <a:pPr fontAlgn="base"/>
            <a:r>
              <a:rPr lang="ru-RU" dirty="0"/>
              <a:t>услышав просьбу о помощи, лучше предложить вызвать полицию, пожарных или газовщиков, не открывая двери;</a:t>
            </a:r>
          </a:p>
          <a:p>
            <a:pPr fontAlgn="base"/>
            <a:r>
              <a:rPr lang="ru-RU" dirty="0"/>
              <a:t>не стоит долго разговаривать с человеком через дверь, если решено ее не открывать;</a:t>
            </a:r>
          </a:p>
          <a:p>
            <a:pPr fontAlgn="base"/>
            <a:r>
              <a:rPr lang="ru-RU" dirty="0"/>
              <a:t>нельзя говорить незнакомцу, что в доме никого нет. Лучше объяснить ему, что в квартире присутствует еще кто-то, но он слишком занят или спит.</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732696"/>
          </a:xfrm>
        </p:spPr>
        <p:txBody>
          <a:bodyPr>
            <a:normAutofit fontScale="90000"/>
          </a:bodyPr>
          <a:lstStyle/>
          <a:p>
            <a:r>
              <a:rPr lang="ru-RU" dirty="0"/>
              <a:t>Правила поведения на улице</a:t>
            </a:r>
          </a:p>
        </p:txBody>
      </p:sp>
      <p:sp>
        <p:nvSpPr>
          <p:cNvPr id="3" name="Содержимое 2"/>
          <p:cNvSpPr>
            <a:spLocks noGrp="1"/>
          </p:cNvSpPr>
          <p:nvPr>
            <p:ph idx="1"/>
          </p:nvPr>
        </p:nvSpPr>
        <p:spPr>
          <a:xfrm>
            <a:off x="457200" y="1609416"/>
            <a:ext cx="7239000" cy="2539664"/>
          </a:xfrm>
        </p:spPr>
        <p:txBody>
          <a:bodyPr>
            <a:normAutofit fontScale="92500" lnSpcReduction="10000"/>
          </a:bodyPr>
          <a:lstStyle/>
          <a:p>
            <a:pPr>
              <a:buNone/>
            </a:pPr>
            <a:r>
              <a:rPr lang="ru-RU" dirty="0"/>
              <a:t>Безопасное поведение в каждой семье понимается по-разному, в связи с чем родители и составляют правила конкретно для своих детей. Предлагаем ознакомиться с основными правилами безопасного поведения на улице, которые могут стать основой для создания собственных:</a:t>
            </a:r>
          </a:p>
        </p:txBody>
      </p:sp>
      <p:pic>
        <p:nvPicPr>
          <p:cNvPr id="4" name="Рисунок 3" descr="s1200.jpg"/>
          <p:cNvPicPr>
            <a:picLocks noChangeAspect="1"/>
          </p:cNvPicPr>
          <p:nvPr/>
        </p:nvPicPr>
        <p:blipFill>
          <a:blip r:embed="rId2" cstate="print"/>
          <a:stretch>
            <a:fillRect/>
          </a:stretch>
        </p:blipFill>
        <p:spPr>
          <a:xfrm>
            <a:off x="4211960" y="4005064"/>
            <a:ext cx="3312368" cy="228048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404664"/>
            <a:ext cx="7239000" cy="2736304"/>
          </a:xfrm>
        </p:spPr>
        <p:txBody>
          <a:bodyPr>
            <a:normAutofit fontScale="92500" lnSpcReduction="20000"/>
          </a:bodyPr>
          <a:lstStyle/>
          <a:p>
            <a:pPr fontAlgn="base"/>
            <a:r>
              <a:rPr lang="ru-RU" dirty="0"/>
              <a:t>Всегда нужно предупреждать родителей, куда идешь, с кем и когда вернешься.</a:t>
            </a:r>
          </a:p>
          <a:p>
            <a:pPr fontAlgn="base"/>
            <a:r>
              <a:rPr lang="ru-RU" dirty="0"/>
              <a:t>Не нужно в темное время суток одному гулять на улице. Если сложилось так, что уже темно, то домой лучше добираться по освещаемым местам.</a:t>
            </a:r>
          </a:p>
          <a:p>
            <a:pPr fontAlgn="base"/>
            <a:r>
              <a:rPr lang="ru-RU" dirty="0"/>
              <a:t>Не привлекай лишнее внимание, громко разговаривая по телефону и т. п.</a:t>
            </a:r>
          </a:p>
          <a:p>
            <a:pPr>
              <a:buNone/>
            </a:pPr>
            <a:endParaRPr lang="ru-RU" dirty="0"/>
          </a:p>
        </p:txBody>
      </p:sp>
      <p:pic>
        <p:nvPicPr>
          <p:cNvPr id="5" name="Рисунок 4" descr="0028-020-Povedenie-na-ulitse.png"/>
          <p:cNvPicPr>
            <a:picLocks noChangeAspect="1"/>
          </p:cNvPicPr>
          <p:nvPr/>
        </p:nvPicPr>
        <p:blipFill>
          <a:blip r:embed="rId2" cstate="print"/>
          <a:stretch>
            <a:fillRect/>
          </a:stretch>
        </p:blipFill>
        <p:spPr>
          <a:xfrm>
            <a:off x="4860032" y="3284984"/>
            <a:ext cx="2417109" cy="3429000"/>
          </a:xfrm>
          <a:prstGeom prst="rect">
            <a:avLst/>
          </a:prstGeom>
        </p:spPr>
      </p:pic>
      <p:pic>
        <p:nvPicPr>
          <p:cNvPr id="6" name="Рисунок 5" descr="untitled.png"/>
          <p:cNvPicPr>
            <a:picLocks noChangeAspect="1"/>
          </p:cNvPicPr>
          <p:nvPr/>
        </p:nvPicPr>
        <p:blipFill>
          <a:blip r:embed="rId3" cstate="print"/>
          <a:stretch>
            <a:fillRect/>
          </a:stretch>
        </p:blipFill>
        <p:spPr>
          <a:xfrm>
            <a:off x="1403648" y="3356992"/>
            <a:ext cx="2133600" cy="3200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3970784" cy="5544616"/>
          </a:xfrm>
        </p:spPr>
        <p:txBody>
          <a:bodyPr>
            <a:normAutofit fontScale="92500"/>
          </a:bodyPr>
          <a:lstStyle/>
          <a:p>
            <a:pPr fontAlgn="base"/>
            <a:r>
              <a:rPr lang="ru-RU" dirty="0"/>
              <a:t>Не носи на улице дорогие украшения, особенно когда гуляешь без взрослых.</a:t>
            </a:r>
          </a:p>
          <a:p>
            <a:pPr fontAlgn="base"/>
            <a:r>
              <a:rPr lang="ru-RU" dirty="0"/>
              <a:t>Не нужно вешать ключи от дома на шею или на ремень брюк.</a:t>
            </a:r>
          </a:p>
          <a:p>
            <a:pPr fontAlgn="base"/>
            <a:r>
              <a:rPr lang="ru-RU" dirty="0"/>
              <a:t>При обнаружении молодой и шумной компании лучше перейти на другую улицу и ни в коем случае не вступать с ними в конфликт.</a:t>
            </a:r>
          </a:p>
          <a:p>
            <a:endParaRPr lang="ru-RU" dirty="0"/>
          </a:p>
        </p:txBody>
      </p:sp>
      <p:pic>
        <p:nvPicPr>
          <p:cNvPr id="4" name="Рисунок 3" descr="25751231.jpg"/>
          <p:cNvPicPr>
            <a:picLocks noChangeAspect="1"/>
          </p:cNvPicPr>
          <p:nvPr/>
        </p:nvPicPr>
        <p:blipFill>
          <a:blip r:embed="rId2" cstate="print"/>
          <a:stretch>
            <a:fillRect/>
          </a:stretch>
        </p:blipFill>
        <p:spPr>
          <a:xfrm>
            <a:off x="4283968" y="1124744"/>
            <a:ext cx="3736100" cy="483824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7571184" cy="3744416"/>
          </a:xfrm>
        </p:spPr>
        <p:txBody>
          <a:bodyPr>
            <a:normAutofit lnSpcReduction="10000"/>
          </a:bodyPr>
          <a:lstStyle/>
          <a:p>
            <a:pPr fontAlgn="base"/>
            <a:r>
              <a:rPr lang="ru-RU" dirty="0"/>
              <a:t>Избегай перебранок в общественных местах.</a:t>
            </a:r>
          </a:p>
          <a:p>
            <a:pPr fontAlgn="base"/>
            <a:r>
              <a:rPr lang="ru-RU" dirty="0"/>
              <a:t>Если кто-то из прохожих спрашивает дорогу, можно объяснить и даже нарисовать путь, но не провожать до этого места самостоятельно.</a:t>
            </a:r>
          </a:p>
          <a:p>
            <a:pPr fontAlgn="base"/>
            <a:r>
              <a:rPr lang="ru-RU" dirty="0"/>
              <a:t>Если незнакомый человек попросил помочь ему с сумками, обещая за это вознаграждение, нужно ответить категорическим отказом.</a:t>
            </a:r>
          </a:p>
          <a:p>
            <a:endParaRPr lang="ru-RU" dirty="0"/>
          </a:p>
        </p:txBody>
      </p:sp>
      <p:pic>
        <p:nvPicPr>
          <p:cNvPr id="4" name="Рисунок 3" descr="img5.jpg"/>
          <p:cNvPicPr>
            <a:picLocks noChangeAspect="1"/>
          </p:cNvPicPr>
          <p:nvPr/>
        </p:nvPicPr>
        <p:blipFill>
          <a:blip r:embed="rId2" cstate="print"/>
          <a:stretch>
            <a:fillRect/>
          </a:stretch>
        </p:blipFill>
        <p:spPr>
          <a:xfrm>
            <a:off x="1187624" y="3861048"/>
            <a:ext cx="3515883" cy="263691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7355160" cy="3672408"/>
          </a:xfrm>
        </p:spPr>
        <p:txBody>
          <a:bodyPr>
            <a:normAutofit fontScale="92500" lnSpcReduction="20000"/>
          </a:bodyPr>
          <a:lstStyle/>
          <a:p>
            <a:pPr fontAlgn="base"/>
            <a:r>
              <a:rPr lang="ru-RU" dirty="0"/>
              <a:t>Если незнакомец предлагает попробовать себя в сфере шоу-бизнеса и красоты, не нужно стесняться спрашивать, когда и куда можно по этому вопросу подойти с родителями.</a:t>
            </a:r>
          </a:p>
          <a:p>
            <a:pPr fontAlgn="base"/>
            <a:r>
              <a:rPr lang="ru-RU" dirty="0"/>
              <a:t>Если поблизости начинает тормозить авто, нужно отойти от него подальше и ни при каких обстоятельствах не садиться в машину.</a:t>
            </a:r>
          </a:p>
          <a:p>
            <a:pPr fontAlgn="base"/>
            <a:r>
              <a:rPr lang="ru-RU" dirty="0"/>
              <a:t>Если кажется, что кто-то преследует, нужно перейти на другую улицу, зайти в магазин или обратиться за помощью к взрослым, то есть привлечь внимание к себе.</a:t>
            </a:r>
          </a:p>
          <a:p>
            <a:endParaRPr lang="ru-RU" dirty="0"/>
          </a:p>
        </p:txBody>
      </p:sp>
      <p:pic>
        <p:nvPicPr>
          <p:cNvPr id="4" name="Рисунок 3" descr="Снимок.png"/>
          <p:cNvPicPr>
            <a:picLocks noChangeAspect="1"/>
          </p:cNvPicPr>
          <p:nvPr/>
        </p:nvPicPr>
        <p:blipFill>
          <a:blip r:embed="rId2" cstate="print"/>
          <a:stretch>
            <a:fillRect/>
          </a:stretch>
        </p:blipFill>
        <p:spPr>
          <a:xfrm>
            <a:off x="1547664" y="4005064"/>
            <a:ext cx="3096344" cy="247187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7239000" cy="3312368"/>
          </a:xfrm>
        </p:spPr>
        <p:txBody>
          <a:bodyPr>
            <a:normAutofit fontScale="92500" lnSpcReduction="10000"/>
          </a:bodyPr>
          <a:lstStyle/>
          <a:p>
            <a:pPr fontAlgn="base"/>
            <a:r>
              <a:rPr lang="ru-RU" dirty="0"/>
              <a:t>Во время игр не следует залезать в заброшенные транспортные средства, здания и прочие подобные места.</a:t>
            </a:r>
          </a:p>
          <a:p>
            <a:pPr fontAlgn="base"/>
            <a:r>
              <a:rPr lang="ru-RU" dirty="0"/>
              <a:t>Если угрожает опасность, не нужно стесняться громко звать на помочь и защищаться.</a:t>
            </a:r>
          </a:p>
          <a:p>
            <a:pPr fontAlgn="base"/>
            <a:r>
              <a:rPr lang="ru-RU" dirty="0"/>
              <a:t>В общественных местах нужно строго соблюдать общественный порядок, правила уличного движения и пользования транспортными средствами.</a:t>
            </a:r>
          </a:p>
          <a:p>
            <a:endParaRPr lang="ru-RU" dirty="0"/>
          </a:p>
        </p:txBody>
      </p:sp>
      <p:pic>
        <p:nvPicPr>
          <p:cNvPr id="4" name="Рисунок 3" descr="Безопасное-поведение-детей-на-улице.jpg"/>
          <p:cNvPicPr>
            <a:picLocks noChangeAspect="1"/>
          </p:cNvPicPr>
          <p:nvPr/>
        </p:nvPicPr>
        <p:blipFill>
          <a:blip r:embed="rId2" cstate="print"/>
          <a:stretch>
            <a:fillRect/>
          </a:stretch>
        </p:blipFill>
        <p:spPr>
          <a:xfrm>
            <a:off x="1619672" y="3669394"/>
            <a:ext cx="4680520" cy="318860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88640"/>
            <a:ext cx="7239000" cy="6267096"/>
          </a:xfrm>
        </p:spPr>
        <p:txBody>
          <a:bodyPr/>
          <a:lstStyle/>
          <a:p>
            <a:pPr fontAlgn="base"/>
            <a:r>
              <a:rPr lang="ru-RU" dirty="0"/>
              <a:t>Не портить общественное и государственное имущество.</a:t>
            </a:r>
          </a:p>
          <a:p>
            <a:pPr fontAlgn="base"/>
            <a:r>
              <a:rPr lang="ru-RU" dirty="0"/>
              <a:t>Не сорить на улице и в общественных местах.</a:t>
            </a:r>
          </a:p>
          <a:p>
            <a:pPr fontAlgn="base"/>
            <a:r>
              <a:rPr lang="ru-RU" dirty="0"/>
              <a:t>Запрещено распивать алкогольные напитки и играть в карты.</a:t>
            </a:r>
          </a:p>
          <a:p>
            <a:pPr fontAlgn="base"/>
            <a:r>
              <a:rPr lang="ru-RU" dirty="0"/>
              <a:t>Бережно относиться к природе и труду других людей.</a:t>
            </a:r>
          </a:p>
          <a:p>
            <a:endParaRPr lang="ru-RU" dirty="0"/>
          </a:p>
        </p:txBody>
      </p:sp>
      <p:pic>
        <p:nvPicPr>
          <p:cNvPr id="4" name="Рисунок 3" descr="img9.jpg"/>
          <p:cNvPicPr>
            <a:picLocks noChangeAspect="1"/>
          </p:cNvPicPr>
          <p:nvPr/>
        </p:nvPicPr>
        <p:blipFill>
          <a:blip r:embed="rId2" cstate="print"/>
          <a:stretch>
            <a:fillRect/>
          </a:stretch>
        </p:blipFill>
        <p:spPr>
          <a:xfrm>
            <a:off x="3635896" y="3645024"/>
            <a:ext cx="3923928" cy="2942946"/>
          </a:xfrm>
          <a:prstGeom prst="rect">
            <a:avLst/>
          </a:prstGeom>
        </p:spPr>
      </p:pic>
      <p:pic>
        <p:nvPicPr>
          <p:cNvPr id="5" name="Рисунок 4" descr="s1200.jpg"/>
          <p:cNvPicPr>
            <a:picLocks noChangeAspect="1"/>
          </p:cNvPicPr>
          <p:nvPr/>
        </p:nvPicPr>
        <p:blipFill>
          <a:blip r:embed="rId3" cstate="print"/>
          <a:stretch>
            <a:fillRect/>
          </a:stretch>
        </p:blipFill>
        <p:spPr>
          <a:xfrm>
            <a:off x="827584" y="3717032"/>
            <a:ext cx="2432270" cy="273630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base"/>
            <a:r>
              <a:rPr lang="ru-RU" dirty="0"/>
              <a:t>Важно помнить!</a:t>
            </a:r>
            <a:br>
              <a:rPr lang="ru-RU" dirty="0"/>
            </a:br>
            <a:endParaRPr lang="ru-RU" dirty="0"/>
          </a:p>
        </p:txBody>
      </p:sp>
      <p:sp>
        <p:nvSpPr>
          <p:cNvPr id="3" name="Содержимое 2"/>
          <p:cNvSpPr>
            <a:spLocks noGrp="1"/>
          </p:cNvSpPr>
          <p:nvPr>
            <p:ph idx="1"/>
          </p:nvPr>
        </p:nvSpPr>
        <p:spPr/>
        <p:txBody>
          <a:bodyPr/>
          <a:lstStyle/>
          <a:p>
            <a:pPr fontAlgn="base">
              <a:buNone/>
            </a:pPr>
            <a:r>
              <a:rPr lang="ru-RU" dirty="0"/>
              <a:t>С домашнего телефона можно позвонить в следующие службы:</a:t>
            </a:r>
            <a:br>
              <a:rPr lang="ru-RU" dirty="0"/>
            </a:br>
            <a:r>
              <a:rPr lang="ru-RU" dirty="0"/>
              <a:t>01 – Пожарная охрана, спасатели</a:t>
            </a:r>
            <a:br>
              <a:rPr lang="ru-RU" dirty="0"/>
            </a:br>
            <a:r>
              <a:rPr lang="ru-RU" dirty="0"/>
              <a:t>02 – Полиция</a:t>
            </a:r>
            <a:br>
              <a:rPr lang="ru-RU" dirty="0"/>
            </a:br>
            <a:r>
              <a:rPr lang="ru-RU" dirty="0"/>
              <a:t>03 – Скорая помощь</a:t>
            </a:r>
            <a:br>
              <a:rPr lang="ru-RU" dirty="0"/>
            </a:br>
            <a:r>
              <a:rPr lang="ru-RU" dirty="0"/>
              <a:t>04 – Аварийная газовая служба</a:t>
            </a:r>
          </a:p>
          <a:p>
            <a:pPr fontAlgn="base">
              <a:buNone/>
            </a:pPr>
            <a:r>
              <a:rPr lang="ru-RU" b="1" dirty="0"/>
              <a:t>С мобильного телефона можно позвонить на короткий номер 112 или набрать номера *01, *02, *03, *04 обязательно через звездочку.</a:t>
            </a:r>
            <a:endParaRPr lang="ru-RU" dirty="0"/>
          </a:p>
          <a:p>
            <a:pPr>
              <a:buNone/>
            </a:pP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7239000" cy="5979064"/>
          </a:xfrm>
        </p:spPr>
        <p:txBody>
          <a:bodyPr/>
          <a:lstStyle/>
          <a:p>
            <a:pPr>
              <a:buNone/>
            </a:pPr>
            <a:r>
              <a:rPr lang="ru-RU" dirty="0"/>
              <a:t>   Несчастные случаи в быту – основная причина травматизма детей и подростков.</a:t>
            </a:r>
          </a:p>
        </p:txBody>
      </p:sp>
      <p:pic>
        <p:nvPicPr>
          <p:cNvPr id="4" name="Рисунок 3" descr="opasnost-dlya-zdorovya-rebenka-na-ulice-i-doma.jpg"/>
          <p:cNvPicPr>
            <a:picLocks noChangeAspect="1"/>
          </p:cNvPicPr>
          <p:nvPr/>
        </p:nvPicPr>
        <p:blipFill>
          <a:blip r:embed="rId2" cstate="print"/>
          <a:stretch>
            <a:fillRect/>
          </a:stretch>
        </p:blipFill>
        <p:spPr>
          <a:xfrm>
            <a:off x="827584" y="1844824"/>
            <a:ext cx="6719094" cy="4464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Обращение с острыми предметами </a:t>
            </a:r>
          </a:p>
        </p:txBody>
      </p:sp>
      <p:sp>
        <p:nvSpPr>
          <p:cNvPr id="3" name="Содержимое 2"/>
          <p:cNvSpPr>
            <a:spLocks noGrp="1"/>
          </p:cNvSpPr>
          <p:nvPr>
            <p:ph idx="1"/>
          </p:nvPr>
        </p:nvSpPr>
        <p:spPr>
          <a:xfrm>
            <a:off x="457200" y="1609416"/>
            <a:ext cx="4402832" cy="4846320"/>
          </a:xfrm>
        </p:spPr>
        <p:txBody>
          <a:bodyPr>
            <a:normAutofit lnSpcReduction="10000"/>
          </a:bodyPr>
          <a:lstStyle/>
          <a:p>
            <a:pPr>
              <a:buNone/>
            </a:pPr>
            <a:r>
              <a:rPr lang="ru-RU" sz="2000" dirty="0"/>
              <a:t>В любом доме имеется множество колющих, режущих и острых предметов. Это не только ножи, ножницы, но и вилки, булавки, иголки, топоры, шилья и многие другие. Когда они используются по назначению, они приносят пользу. Но, если вовремя не убрать их на место, они способны причинить немало неприятностей. Например, иголка может воткнуться в ногу, а ножом можно случайно порезаться. Поэтому лучше соблюдать порядок в доме и класть такие предметы на отведенные для них места.</a:t>
            </a:r>
          </a:p>
        </p:txBody>
      </p:sp>
      <p:pic>
        <p:nvPicPr>
          <p:cNvPr id="4" name="Рисунок 3" descr="2550278262-1-.jpg"/>
          <p:cNvPicPr>
            <a:picLocks noChangeAspect="1"/>
          </p:cNvPicPr>
          <p:nvPr/>
        </p:nvPicPr>
        <p:blipFill>
          <a:blip r:embed="rId2" cstate="print"/>
          <a:stretch>
            <a:fillRect/>
          </a:stretch>
        </p:blipFill>
        <p:spPr>
          <a:xfrm>
            <a:off x="4788024" y="1628800"/>
            <a:ext cx="3810461" cy="453650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660688"/>
          </a:xfrm>
        </p:spPr>
        <p:txBody>
          <a:bodyPr>
            <a:normAutofit fontScale="90000"/>
          </a:bodyPr>
          <a:lstStyle/>
          <a:p>
            <a:r>
              <a:rPr lang="ru-RU" dirty="0"/>
              <a:t>Осторожно! Электричество!</a:t>
            </a:r>
          </a:p>
        </p:txBody>
      </p:sp>
      <p:sp>
        <p:nvSpPr>
          <p:cNvPr id="3" name="Содержимое 2"/>
          <p:cNvSpPr>
            <a:spLocks noGrp="1"/>
          </p:cNvSpPr>
          <p:nvPr>
            <p:ph idx="1"/>
          </p:nvPr>
        </p:nvSpPr>
        <p:spPr>
          <a:xfrm>
            <a:off x="457200" y="1609416"/>
            <a:ext cx="7239000" cy="1891592"/>
          </a:xfrm>
        </p:spPr>
        <p:txBody>
          <a:bodyPr>
            <a:normAutofit fontScale="77500" lnSpcReduction="20000"/>
          </a:bodyPr>
          <a:lstStyle/>
          <a:p>
            <a:pPr>
              <a:buNone/>
            </a:pPr>
            <a:r>
              <a:rPr lang="ru-RU" dirty="0"/>
              <a:t>Привычные электрические приборы – чайник, телевизор, утюг, светильник и другие иногда выходят из строя. И в таких случаях устройства несут большую опасность. Из-за неисправности электроприборов может возникнуть пожар, задымление, они могут ударить током. Предотвратить несчастные случаи помогут следующие правила:</a:t>
            </a:r>
          </a:p>
        </p:txBody>
      </p:sp>
      <p:pic>
        <p:nvPicPr>
          <p:cNvPr id="4" name="Рисунок 3" descr="uchim_detey_pozharnoy_bezopasnosti.jpg"/>
          <p:cNvPicPr>
            <a:picLocks noChangeAspect="1"/>
          </p:cNvPicPr>
          <p:nvPr/>
        </p:nvPicPr>
        <p:blipFill>
          <a:blip r:embed="rId2" cstate="print"/>
          <a:stretch>
            <a:fillRect/>
          </a:stretch>
        </p:blipFill>
        <p:spPr>
          <a:xfrm>
            <a:off x="2123728" y="3501008"/>
            <a:ext cx="5580112" cy="293475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332656"/>
            <a:ext cx="7239000" cy="6123080"/>
          </a:xfrm>
        </p:spPr>
        <p:txBody>
          <a:bodyPr>
            <a:normAutofit fontScale="85000" lnSpcReduction="20000"/>
          </a:bodyPr>
          <a:lstStyle/>
          <a:p>
            <a:pPr fontAlgn="base"/>
            <a:r>
              <a:rPr lang="ru-RU" dirty="0"/>
              <a:t>отправляясь из дома по делам, нужно отключать электроприборы. Работающим можно оставить только холодильник. Если предполагается уехать из дома надолго, то лучше отключить и его, предварительно разморозив;</a:t>
            </a:r>
          </a:p>
          <a:p>
            <a:pPr fontAlgn="base"/>
            <a:r>
              <a:rPr lang="ru-RU" dirty="0"/>
              <a:t>выдергивать шнур из розетки нужно только за вилку. Тянуть за провод нельзя;</a:t>
            </a:r>
          </a:p>
          <a:p>
            <a:pPr fontAlgn="base"/>
            <a:r>
              <a:rPr lang="ru-RU" dirty="0"/>
              <a:t>лучше не пользоваться розетками, выпадающими из стены;</a:t>
            </a:r>
          </a:p>
          <a:p>
            <a:pPr fontAlgn="base"/>
            <a:r>
              <a:rPr lang="ru-RU" dirty="0"/>
              <a:t>оголенные провода ни в коем случае нельзя трогать руками;</a:t>
            </a:r>
          </a:p>
          <a:p>
            <a:pPr fontAlgn="base"/>
            <a:r>
              <a:rPr lang="ru-RU" dirty="0"/>
              <a:t>при возгорании розетки нужно обесточить свою квартиру. Для этого следует выйти на лестничную площадку, туда, где рассоложен электрический щиток. Рядом со счетчиками обычно подписаны номера квартир. Там же есть рубильник или кнопка, при помощи которых, производится обесточивание. Затем нужно вернуться в квартиру и попробовать потушить розетку при помощи плотной ткани.</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04704"/>
          </a:xfrm>
        </p:spPr>
        <p:txBody>
          <a:bodyPr>
            <a:normAutofit fontScale="90000"/>
          </a:bodyPr>
          <a:lstStyle/>
          <a:p>
            <a:r>
              <a:rPr lang="ru-RU" dirty="0"/>
              <a:t>Бытовая химия и лекарства могут нанести вред!</a:t>
            </a:r>
          </a:p>
        </p:txBody>
      </p:sp>
      <p:sp>
        <p:nvSpPr>
          <p:cNvPr id="3" name="Содержимое 2"/>
          <p:cNvSpPr>
            <a:spLocks noGrp="1"/>
          </p:cNvSpPr>
          <p:nvPr>
            <p:ph idx="1"/>
          </p:nvPr>
        </p:nvSpPr>
        <p:spPr>
          <a:xfrm>
            <a:off x="251520" y="1556792"/>
            <a:ext cx="7239000" cy="4846320"/>
          </a:xfrm>
        </p:spPr>
        <p:txBody>
          <a:bodyPr/>
          <a:lstStyle/>
          <a:p>
            <a:pPr>
              <a:buNone/>
            </a:pPr>
            <a:r>
              <a:rPr lang="ru-RU" dirty="0"/>
              <a:t>    Любые химические препараты могут быть опасны. Поэтому нужно не забывать о том, что:</a:t>
            </a:r>
          </a:p>
        </p:txBody>
      </p:sp>
      <p:pic>
        <p:nvPicPr>
          <p:cNvPr id="4" name="Рисунок 3" descr="87-7-kartinki-bezopasnost-detej.jpg"/>
          <p:cNvPicPr>
            <a:picLocks noChangeAspect="1"/>
          </p:cNvPicPr>
          <p:nvPr/>
        </p:nvPicPr>
        <p:blipFill>
          <a:blip r:embed="rId2" cstate="print"/>
          <a:stretch>
            <a:fillRect/>
          </a:stretch>
        </p:blipFill>
        <p:spPr>
          <a:xfrm>
            <a:off x="1979712" y="2636912"/>
            <a:ext cx="3563586" cy="36502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88640"/>
            <a:ext cx="7239000" cy="6267096"/>
          </a:xfrm>
        </p:spPr>
        <p:txBody>
          <a:bodyPr>
            <a:normAutofit fontScale="92500"/>
          </a:bodyPr>
          <a:lstStyle/>
          <a:p>
            <a:pPr fontAlgn="base"/>
            <a:r>
              <a:rPr lang="ru-RU" dirty="0"/>
              <a:t>нельзя употреблять лекарства, названия которых неизвестны (таблетки без упаковки или в склянках со стершейся этикеткой);</a:t>
            </a:r>
          </a:p>
          <a:p>
            <a:pPr fontAlgn="base"/>
            <a:r>
              <a:rPr lang="ru-RU" dirty="0"/>
              <a:t>лекарства, срок годности у которых вышел, нужно выбросить. Пить их нельзя;</a:t>
            </a:r>
          </a:p>
          <a:p>
            <a:pPr fontAlgn="base"/>
            <a:r>
              <a:rPr lang="ru-RU" dirty="0"/>
              <a:t>некоторые чистящие и моющие средства могут вызывать аллергические реакции, поэтому использовать их нужно строго по инструкции. Если при чистке ванны, унитаза или плиты самочувствие ухудшается, следует закончить уборку, проветрить помещение. Если начинает отекать лицо, а дыхание становится затрудненным, нужно немедленно вызвать скорую помощь;</a:t>
            </a:r>
          </a:p>
          <a:p>
            <a:pPr fontAlgn="base"/>
            <a:r>
              <a:rPr lang="ru-RU" dirty="0"/>
              <a:t>уборку следует проводить в резиновых перчатках.</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516672"/>
          </a:xfrm>
        </p:spPr>
        <p:txBody>
          <a:bodyPr>
            <a:normAutofit fontScale="90000"/>
          </a:bodyPr>
          <a:lstStyle/>
          <a:p>
            <a:r>
              <a:rPr lang="ru-RU" dirty="0"/>
              <a:t>Пользуемся газом аккуратно!</a:t>
            </a:r>
          </a:p>
        </p:txBody>
      </p:sp>
      <p:sp>
        <p:nvSpPr>
          <p:cNvPr id="3" name="Содержимое 2"/>
          <p:cNvSpPr>
            <a:spLocks noGrp="1"/>
          </p:cNvSpPr>
          <p:nvPr>
            <p:ph idx="1"/>
          </p:nvPr>
        </p:nvSpPr>
        <p:spPr>
          <a:xfrm>
            <a:off x="0" y="1268760"/>
            <a:ext cx="7696200" cy="5186976"/>
          </a:xfrm>
        </p:spPr>
        <p:txBody>
          <a:bodyPr/>
          <a:lstStyle/>
          <a:p>
            <a:pPr fontAlgn="base">
              <a:buNone/>
            </a:pPr>
            <a:r>
              <a:rPr lang="ru-RU" dirty="0"/>
              <a:t>    Как известно, бытовой газ отличается хорошей горючестью. При его утечке возникает риск возгорания и взрыва. Попадая в организм человека, он может вызывать удушье и смерть.</a:t>
            </a:r>
          </a:p>
          <a:p>
            <a:pPr fontAlgn="base">
              <a:buNone/>
            </a:pPr>
            <a:endParaRPr lang="ru-RU" dirty="0"/>
          </a:p>
          <a:p>
            <a:pPr fontAlgn="base">
              <a:buNone/>
            </a:pPr>
            <a:endParaRPr lang="ru-RU" dirty="0"/>
          </a:p>
          <a:p>
            <a:pPr fontAlgn="base">
              <a:buNone/>
            </a:pPr>
            <a:endParaRPr lang="ru-RU" dirty="0"/>
          </a:p>
          <a:p>
            <a:pPr fontAlgn="base">
              <a:buNone/>
            </a:pPr>
            <a:endParaRPr lang="ru-RU" dirty="0"/>
          </a:p>
          <a:p>
            <a:pPr fontAlgn="base">
              <a:buNone/>
            </a:pPr>
            <a:endParaRPr lang="ru-RU" dirty="0"/>
          </a:p>
          <a:p>
            <a:pPr fontAlgn="base">
              <a:buNone/>
            </a:pPr>
            <a:r>
              <a:rPr lang="ru-RU" dirty="0"/>
              <a:t>    Поэтому, почувствовав запах газа, нужно:</a:t>
            </a:r>
          </a:p>
          <a:p>
            <a:endParaRPr lang="ru-RU" dirty="0"/>
          </a:p>
        </p:txBody>
      </p:sp>
      <p:pic>
        <p:nvPicPr>
          <p:cNvPr id="5" name="Рисунок 4" descr="0015.jpg"/>
          <p:cNvPicPr>
            <a:picLocks noChangeAspect="1"/>
          </p:cNvPicPr>
          <p:nvPr/>
        </p:nvPicPr>
        <p:blipFill>
          <a:blip r:embed="rId2" cstate="print"/>
          <a:stretch>
            <a:fillRect/>
          </a:stretch>
        </p:blipFill>
        <p:spPr>
          <a:xfrm>
            <a:off x="539552" y="3573016"/>
            <a:ext cx="2682240" cy="1877568"/>
          </a:xfrm>
          <a:prstGeom prst="rect">
            <a:avLst/>
          </a:prstGeom>
        </p:spPr>
      </p:pic>
      <p:pic>
        <p:nvPicPr>
          <p:cNvPr id="6" name="Рисунок 5" descr="1517597018-58746037.jpg"/>
          <p:cNvPicPr>
            <a:picLocks noChangeAspect="1"/>
          </p:cNvPicPr>
          <p:nvPr/>
        </p:nvPicPr>
        <p:blipFill>
          <a:blip r:embed="rId3" cstate="print"/>
          <a:stretch>
            <a:fillRect/>
          </a:stretch>
        </p:blipFill>
        <p:spPr>
          <a:xfrm>
            <a:off x="3491880" y="3356992"/>
            <a:ext cx="4067944" cy="23042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7239000" cy="6051072"/>
          </a:xfrm>
        </p:spPr>
        <p:txBody>
          <a:bodyPr>
            <a:normAutofit fontScale="85000" lnSpcReduction="10000"/>
          </a:bodyPr>
          <a:lstStyle/>
          <a:p>
            <a:pPr fontAlgn="base"/>
            <a:r>
              <a:rPr lang="ru-RU" dirty="0"/>
              <a:t>проветрить квартиру, открыв окна или форточки;</a:t>
            </a:r>
          </a:p>
          <a:p>
            <a:pPr fontAlgn="base"/>
            <a:r>
              <a:rPr lang="ru-RU" dirty="0"/>
              <a:t>посмотреть, закрыты ли краны газовой плиты;</a:t>
            </a:r>
          </a:p>
          <a:p>
            <a:pPr fontAlgn="base"/>
            <a:r>
              <a:rPr lang="ru-RU" dirty="0"/>
              <a:t>позвонить от соседей в аварийную службу по номеру 04;</a:t>
            </a:r>
          </a:p>
          <a:p>
            <a:pPr fontAlgn="base"/>
            <a:r>
              <a:rPr lang="ru-RU" dirty="0"/>
              <a:t>исключить возможность возгорания – не включать свет, не зажигать спички;</a:t>
            </a:r>
          </a:p>
          <a:p>
            <a:pPr fontAlgn="base"/>
            <a:r>
              <a:rPr lang="ru-RU" dirty="0"/>
              <a:t>Чтобы не приходилось бороться с последствиями утечки газа, лучше не допускать ее появления. Для этого следует:</a:t>
            </a:r>
          </a:p>
          <a:p>
            <a:pPr fontAlgn="base"/>
            <a:r>
              <a:rPr lang="ru-RU" dirty="0"/>
              <a:t>следить за работающей конфоркой, не отлучаться из кухни и, тем более, из квартиры надолго;</a:t>
            </a:r>
          </a:p>
          <a:p>
            <a:pPr fontAlgn="base"/>
            <a:r>
              <a:rPr lang="ru-RU" dirty="0"/>
              <a:t>использовать газовую плиту только по прямому назначению. Нельзя включать газ, чтобы нагреть воздух в помещении;</a:t>
            </a:r>
          </a:p>
          <a:p>
            <a:pPr fontAlgn="base"/>
            <a:r>
              <a:rPr lang="ru-RU" dirty="0"/>
              <a:t>если на плите стоят чайник или кастрюля, нужно наблюдать за тем, чтобы вода при вскипании не залила газ.</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Изящная">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78</TotalTime>
  <Words>1067</Words>
  <Application>Microsoft Office PowerPoint</Application>
  <PresentationFormat>Экран (4:3)</PresentationFormat>
  <Paragraphs>66</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Изящная</vt:lpstr>
      <vt:lpstr>Безопасное поведение дома и на улице </vt:lpstr>
      <vt:lpstr>Презентация PowerPoint</vt:lpstr>
      <vt:lpstr>Обращение с острыми предметами </vt:lpstr>
      <vt:lpstr>Осторожно! Электричество!</vt:lpstr>
      <vt:lpstr>Презентация PowerPoint</vt:lpstr>
      <vt:lpstr>Бытовая химия и лекарства могут нанести вред!</vt:lpstr>
      <vt:lpstr>Презентация PowerPoint</vt:lpstr>
      <vt:lpstr>Пользуемся газом аккуратно!</vt:lpstr>
      <vt:lpstr>Презентация PowerPoint</vt:lpstr>
      <vt:lpstr>Незваные гости – что делать, если в дом стучится незнакомец?</vt:lpstr>
      <vt:lpstr>Презентация PowerPoint</vt:lpstr>
      <vt:lpstr>Правила поведения на улице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Важно помнить!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Безопасное поведение дома и на улице</dc:title>
  <dc:creator>Пользователь</dc:creator>
  <cp:lastModifiedBy>Неизвестный пользователь</cp:lastModifiedBy>
  <cp:revision>10</cp:revision>
  <dcterms:created xsi:type="dcterms:W3CDTF">2019-02-19T12:42:07Z</dcterms:created>
  <dcterms:modified xsi:type="dcterms:W3CDTF">2020-05-27T08:25:01Z</dcterms:modified>
</cp:coreProperties>
</file>